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Lato" panose="020F0502020204030203" pitchFamily="34" charset="0"/>
      <p:regular r:id="rId10"/>
      <p:bold r:id="rId11"/>
      <p:italic r:id="rId12"/>
      <p:boldItalic r:id="rId13"/>
    </p:embeddedFont>
    <p:embeddedFont>
      <p:font typeface="Merriweather" panose="00000500000000000000" pitchFamily="2"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BC50F6-1246-47FF-9BF6-C9C07BA75128}">
  <a:tblStyle styleId="{77BC50F6-1246-47FF-9BF6-C9C07BA7512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8a86303264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8a86303264_1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a86303264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8a86303264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8a8630326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28a86303264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8a86303264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8a86303264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8a86303264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28a86303264_1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8a86303264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28a86303264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4"/>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8"/>
        <p:cNvGrpSpPr/>
        <p:nvPr/>
      </p:nvGrpSpPr>
      <p:grpSpPr>
        <a:xfrm>
          <a:off x="0" y="0"/>
          <a:ext cx="0" cy="0"/>
          <a:chOff x="0" y="0"/>
          <a:chExt cx="0" cy="0"/>
        </a:xfrm>
      </p:grpSpPr>
      <p:sp>
        <p:nvSpPr>
          <p:cNvPr id="59" name="Google Shape;59;p15"/>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60" name="Google Shape;60;p15"/>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61" name="Google Shape;61;p15"/>
          <p:cNvSpPr txBox="1">
            <a:spLocks noGrp="1"/>
          </p:cNvSpPr>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65"/>
        <p:cNvGrpSpPr/>
        <p:nvPr/>
      </p:nvGrpSpPr>
      <p:grpSpPr>
        <a:xfrm>
          <a:off x="0" y="0"/>
          <a:ext cx="0" cy="0"/>
          <a:chOff x="0" y="0"/>
          <a:chExt cx="0" cy="0"/>
        </a:xfrm>
      </p:grpSpPr>
      <p:sp>
        <p:nvSpPr>
          <p:cNvPr id="66" name="Google Shape;66;p17"/>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67" name="Google Shape;67;p17"/>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68" name="Google Shape;68;p17"/>
          <p:cNvSpPr txBox="1">
            <a:spLocks noGrp="1"/>
          </p:cNvSpPr>
          <p:nvPr>
            <p:ph type="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8"/>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73" name="Google Shape;73;p18"/>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74" name="Google Shape;74;p18"/>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75" name="Google Shape;75;p18"/>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6" name="Google Shape;7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p19"/>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9"/>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0" name="Google Shape;80;p19"/>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1" name="Google Shape;81;p19"/>
          <p:cNvSpPr txBox="1">
            <a:spLocks noGrp="1"/>
          </p:cNvSpPr>
          <p:nvPr>
            <p:ph type="body" idx="2"/>
          </p:nvPr>
        </p:nvSpPr>
        <p:spPr>
          <a:xfrm>
            <a:off x="4832400" y="1505700"/>
            <a:ext cx="3999900" cy="3076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2" name="Google Shape;8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20"/>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0"/>
          <p:cNvSpPr txBox="1">
            <a:spLocks noGrp="1"/>
          </p:cNvSpPr>
          <p:nvPr>
            <p:ph type="title"/>
          </p:nvPr>
        </p:nvSpPr>
        <p:spPr>
          <a:xfrm>
            <a:off x="311725" y="500925"/>
            <a:ext cx="3127500" cy="1829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6" name="Google Shape;86;p20"/>
          <p:cNvSpPr txBox="1">
            <a:spLocks noGrp="1"/>
          </p:cNvSpPr>
          <p:nvPr>
            <p:ph type="body" idx="1"/>
          </p:nvPr>
        </p:nvSpPr>
        <p:spPr>
          <a:xfrm>
            <a:off x="311700" y="2390650"/>
            <a:ext cx="3127500" cy="229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0"/>
              </a:spcBef>
              <a:spcAft>
                <a:spcPts val="0"/>
              </a:spcAft>
              <a:buClr>
                <a:schemeClr val="accent2"/>
              </a:buClr>
              <a:buSzPts val="1100"/>
              <a:buChar char="○"/>
              <a:defRPr>
                <a:solidFill>
                  <a:schemeClr val="accent2"/>
                </a:solidFill>
              </a:defRPr>
            </a:lvl2pPr>
            <a:lvl3pPr marL="1371600" lvl="2" indent="-298450" algn="l">
              <a:lnSpc>
                <a:spcPct val="115000"/>
              </a:lnSpc>
              <a:spcBef>
                <a:spcPts val="0"/>
              </a:spcBef>
              <a:spcAft>
                <a:spcPts val="0"/>
              </a:spcAft>
              <a:buClr>
                <a:schemeClr val="accent2"/>
              </a:buClr>
              <a:buSzPts val="1100"/>
              <a:buChar char="■"/>
              <a:defRPr>
                <a:solidFill>
                  <a:schemeClr val="accent2"/>
                </a:solidFill>
              </a:defRPr>
            </a:lvl3pPr>
            <a:lvl4pPr marL="1828800" lvl="3" indent="-298450" algn="l">
              <a:lnSpc>
                <a:spcPct val="115000"/>
              </a:lnSpc>
              <a:spcBef>
                <a:spcPts val="0"/>
              </a:spcBef>
              <a:spcAft>
                <a:spcPts val="0"/>
              </a:spcAft>
              <a:buClr>
                <a:schemeClr val="accent2"/>
              </a:buClr>
              <a:buSzPts val="1100"/>
              <a:buChar char="●"/>
              <a:defRPr>
                <a:solidFill>
                  <a:schemeClr val="accent2"/>
                </a:solidFill>
              </a:defRPr>
            </a:lvl4pPr>
            <a:lvl5pPr marL="2286000" lvl="4" indent="-298450" algn="l">
              <a:lnSpc>
                <a:spcPct val="115000"/>
              </a:lnSpc>
              <a:spcBef>
                <a:spcPts val="0"/>
              </a:spcBef>
              <a:spcAft>
                <a:spcPts val="0"/>
              </a:spcAft>
              <a:buClr>
                <a:schemeClr val="accent2"/>
              </a:buClr>
              <a:buSzPts val="1100"/>
              <a:buChar char="○"/>
              <a:defRPr>
                <a:solidFill>
                  <a:schemeClr val="accent2"/>
                </a:solidFill>
              </a:defRPr>
            </a:lvl5pPr>
            <a:lvl6pPr marL="2743200" lvl="5" indent="-298450" algn="l">
              <a:lnSpc>
                <a:spcPct val="115000"/>
              </a:lnSpc>
              <a:spcBef>
                <a:spcPts val="0"/>
              </a:spcBef>
              <a:spcAft>
                <a:spcPts val="0"/>
              </a:spcAft>
              <a:buClr>
                <a:schemeClr val="accent2"/>
              </a:buClr>
              <a:buSzPts val="1100"/>
              <a:buChar char="■"/>
              <a:defRPr>
                <a:solidFill>
                  <a:schemeClr val="accent2"/>
                </a:solidFill>
              </a:defRPr>
            </a:lvl6pPr>
            <a:lvl7pPr marL="3200400" lvl="6" indent="-298450" algn="l">
              <a:lnSpc>
                <a:spcPct val="115000"/>
              </a:lnSpc>
              <a:spcBef>
                <a:spcPts val="0"/>
              </a:spcBef>
              <a:spcAft>
                <a:spcPts val="0"/>
              </a:spcAft>
              <a:buClr>
                <a:schemeClr val="accent2"/>
              </a:buClr>
              <a:buSzPts val="1100"/>
              <a:buChar char="●"/>
              <a:defRPr>
                <a:solidFill>
                  <a:schemeClr val="accent2"/>
                </a:solidFill>
              </a:defRPr>
            </a:lvl7pPr>
            <a:lvl8pPr marL="3657600" lvl="7" indent="-298450" algn="l">
              <a:lnSpc>
                <a:spcPct val="115000"/>
              </a:lnSpc>
              <a:spcBef>
                <a:spcPts val="0"/>
              </a:spcBef>
              <a:spcAft>
                <a:spcPts val="0"/>
              </a:spcAft>
              <a:buClr>
                <a:schemeClr val="accent2"/>
              </a:buClr>
              <a:buSzPts val="1100"/>
              <a:buChar char="○"/>
              <a:defRPr>
                <a:solidFill>
                  <a:schemeClr val="accent2"/>
                </a:solidFill>
              </a:defRPr>
            </a:lvl8pPr>
            <a:lvl9pPr marL="4114800" lvl="8" indent="-298450" algn="l">
              <a:lnSpc>
                <a:spcPct val="115000"/>
              </a:lnSpc>
              <a:spcBef>
                <a:spcPts val="0"/>
              </a:spcBef>
              <a:spcAft>
                <a:spcPts val="0"/>
              </a:spcAft>
              <a:buClr>
                <a:schemeClr val="accent2"/>
              </a:buClr>
              <a:buSzPts val="1100"/>
              <a:buChar char="■"/>
              <a:defRPr>
                <a:solidFill>
                  <a:schemeClr val="accent2"/>
                </a:solidFill>
              </a:defRPr>
            </a:lvl9pPr>
          </a:lstStyle>
          <a:p>
            <a:endParaRPr/>
          </a:p>
        </p:txBody>
      </p:sp>
      <p:sp>
        <p:nvSpPr>
          <p:cNvPr id="87" name="Google Shape;8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311675" y="798600"/>
            <a:ext cx="6247800" cy="3546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90" name="Google Shape;9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22"/>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2"/>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94" name="Google Shape;94;p22"/>
          <p:cNvSpPr txBox="1">
            <a:spLocks noGrp="1"/>
          </p:cNvSpPr>
          <p:nvPr>
            <p:ph type="subTitle" idx="1"/>
          </p:nvPr>
        </p:nvSpPr>
        <p:spPr>
          <a:xfrm>
            <a:off x="304800" y="2626725"/>
            <a:ext cx="3704400" cy="926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95" name="Google Shape;95;p22"/>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6" name="Google Shape;9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23"/>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3"/>
          <p:cNvSpPr txBox="1">
            <a:spLocks noGrp="1"/>
          </p:cNvSpPr>
          <p:nvPr>
            <p:ph type="body" idx="1"/>
          </p:nvPr>
        </p:nvSpPr>
        <p:spPr>
          <a:xfrm>
            <a:off x="311700" y="4521400"/>
            <a:ext cx="7979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100" name="Google Shape;10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title" hasCustomPrompt="1"/>
          </p:nvPr>
        </p:nvSpPr>
        <p:spPr>
          <a:xfrm>
            <a:off x="311750" y="831175"/>
            <a:ext cx="5334900" cy="1244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103" name="Google Shape;103;p24"/>
          <p:cNvSpPr txBox="1">
            <a:spLocks noGrp="1"/>
          </p:cNvSpPr>
          <p:nvPr>
            <p:ph type="body" idx="1"/>
          </p:nvPr>
        </p:nvSpPr>
        <p:spPr>
          <a:xfrm>
            <a:off x="311700" y="2121425"/>
            <a:ext cx="5334900" cy="942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0"/>
              </a:spcBef>
              <a:spcAft>
                <a:spcPts val="0"/>
              </a:spcAft>
              <a:buClr>
                <a:schemeClr val="accent2"/>
              </a:buClr>
              <a:buSzPts val="1100"/>
              <a:buChar char="○"/>
              <a:defRPr>
                <a:solidFill>
                  <a:schemeClr val="accent2"/>
                </a:solidFill>
              </a:defRPr>
            </a:lvl2pPr>
            <a:lvl3pPr marL="1371600" lvl="2" indent="-298450" algn="l">
              <a:lnSpc>
                <a:spcPct val="115000"/>
              </a:lnSpc>
              <a:spcBef>
                <a:spcPts val="0"/>
              </a:spcBef>
              <a:spcAft>
                <a:spcPts val="0"/>
              </a:spcAft>
              <a:buClr>
                <a:schemeClr val="accent2"/>
              </a:buClr>
              <a:buSzPts val="1100"/>
              <a:buChar char="■"/>
              <a:defRPr>
                <a:solidFill>
                  <a:schemeClr val="accent2"/>
                </a:solidFill>
              </a:defRPr>
            </a:lvl3pPr>
            <a:lvl4pPr marL="1828800" lvl="3" indent="-298450" algn="l">
              <a:lnSpc>
                <a:spcPct val="115000"/>
              </a:lnSpc>
              <a:spcBef>
                <a:spcPts val="0"/>
              </a:spcBef>
              <a:spcAft>
                <a:spcPts val="0"/>
              </a:spcAft>
              <a:buClr>
                <a:schemeClr val="accent2"/>
              </a:buClr>
              <a:buSzPts val="1100"/>
              <a:buChar char="●"/>
              <a:defRPr>
                <a:solidFill>
                  <a:schemeClr val="accent2"/>
                </a:solidFill>
              </a:defRPr>
            </a:lvl4pPr>
            <a:lvl5pPr marL="2286000" lvl="4" indent="-298450" algn="l">
              <a:lnSpc>
                <a:spcPct val="115000"/>
              </a:lnSpc>
              <a:spcBef>
                <a:spcPts val="0"/>
              </a:spcBef>
              <a:spcAft>
                <a:spcPts val="0"/>
              </a:spcAft>
              <a:buClr>
                <a:schemeClr val="accent2"/>
              </a:buClr>
              <a:buSzPts val="1100"/>
              <a:buChar char="○"/>
              <a:defRPr>
                <a:solidFill>
                  <a:schemeClr val="accent2"/>
                </a:solidFill>
              </a:defRPr>
            </a:lvl5pPr>
            <a:lvl6pPr marL="2743200" lvl="5" indent="-298450" algn="l">
              <a:lnSpc>
                <a:spcPct val="115000"/>
              </a:lnSpc>
              <a:spcBef>
                <a:spcPts val="0"/>
              </a:spcBef>
              <a:spcAft>
                <a:spcPts val="0"/>
              </a:spcAft>
              <a:buClr>
                <a:schemeClr val="accent2"/>
              </a:buClr>
              <a:buSzPts val="1100"/>
              <a:buChar char="■"/>
              <a:defRPr>
                <a:solidFill>
                  <a:schemeClr val="accent2"/>
                </a:solidFill>
              </a:defRPr>
            </a:lvl6pPr>
            <a:lvl7pPr marL="3200400" lvl="6" indent="-298450" algn="l">
              <a:lnSpc>
                <a:spcPct val="115000"/>
              </a:lnSpc>
              <a:spcBef>
                <a:spcPts val="0"/>
              </a:spcBef>
              <a:spcAft>
                <a:spcPts val="0"/>
              </a:spcAft>
              <a:buClr>
                <a:schemeClr val="accent2"/>
              </a:buClr>
              <a:buSzPts val="1100"/>
              <a:buChar char="●"/>
              <a:defRPr>
                <a:solidFill>
                  <a:schemeClr val="accent2"/>
                </a:solidFill>
              </a:defRPr>
            </a:lvl7pPr>
            <a:lvl8pPr marL="3657600" lvl="7" indent="-298450" algn="l">
              <a:lnSpc>
                <a:spcPct val="115000"/>
              </a:lnSpc>
              <a:spcBef>
                <a:spcPts val="0"/>
              </a:spcBef>
              <a:spcAft>
                <a:spcPts val="0"/>
              </a:spcAft>
              <a:buClr>
                <a:schemeClr val="accent2"/>
              </a:buClr>
              <a:buSzPts val="1100"/>
              <a:buChar char="○"/>
              <a:defRPr>
                <a:solidFill>
                  <a:schemeClr val="accent2"/>
                </a:solidFill>
              </a:defRPr>
            </a:lvl8pPr>
            <a:lvl9pPr marL="4114800" lvl="8" indent="-298450" algn="l">
              <a:lnSpc>
                <a:spcPct val="115000"/>
              </a:lnSpc>
              <a:spcBef>
                <a:spcPts val="0"/>
              </a:spcBef>
              <a:spcAft>
                <a:spcPts val="0"/>
              </a:spcAft>
              <a:buClr>
                <a:schemeClr val="accent2"/>
              </a:buClr>
              <a:buSzPts val="1100"/>
              <a:buChar char="■"/>
              <a:defRPr>
                <a:solidFill>
                  <a:schemeClr val="accent2"/>
                </a:solidFill>
              </a:defRPr>
            </a:lvl9pPr>
          </a:lstStyle>
          <a:p>
            <a:endParaRPr/>
          </a:p>
        </p:txBody>
      </p:sp>
      <p:sp>
        <p:nvSpPr>
          <p:cNvPr id="104" name="Google Shape;10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1pPr>
            <a:lvl2pPr marR="0" lvl="1"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2pPr>
            <a:lvl3pPr marR="0" lvl="2"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3pPr>
            <a:lvl4pPr marR="0" lvl="3"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4pPr>
            <a:lvl5pPr marR="0" lvl="4"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5pPr>
            <a:lvl6pPr marR="0" lvl="5"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6pPr>
            <a:lvl7pPr marR="0" lvl="6"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7pPr>
            <a:lvl8pPr marR="0" lvl="7"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8pPr>
            <a:lvl9pPr marR="0" lvl="8"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ctrTitle"/>
          </p:nvPr>
        </p:nvSpPr>
        <p:spPr>
          <a:xfrm>
            <a:off x="3658325" y="344175"/>
            <a:ext cx="3370200" cy="646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GB" sz="2400"/>
              <a:t>Meet The Team</a:t>
            </a:r>
            <a:endParaRPr sz="2400"/>
          </a:p>
        </p:txBody>
      </p:sp>
      <p:sp>
        <p:nvSpPr>
          <p:cNvPr id="110" name="Google Shape;110;p25"/>
          <p:cNvSpPr txBox="1"/>
          <p:nvPr/>
        </p:nvSpPr>
        <p:spPr>
          <a:xfrm>
            <a:off x="3698571" y="799332"/>
            <a:ext cx="46653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200">
                <a:solidFill>
                  <a:schemeClr val="dk1"/>
                </a:solidFill>
                <a:latin typeface="Lato"/>
                <a:ea typeface="Lato"/>
                <a:cs typeface="Lato"/>
                <a:sym typeface="Lato"/>
              </a:rPr>
              <a:t>Introducing the exceptional team behind the groundbreaking solution known as Person Protection Equipment (PPE). These brilliant minds, consisting of developers, data scientists, and visionaries, have united with a common goal: to redefine the way we ensure safety in the workplace.</a:t>
            </a:r>
            <a:endParaRPr sz="1200">
              <a:solidFill>
                <a:schemeClr val="dk1"/>
              </a:solidFill>
              <a:latin typeface="Lato"/>
              <a:ea typeface="Lato"/>
              <a:cs typeface="Lato"/>
              <a:sym typeface="Lato"/>
            </a:endParaRPr>
          </a:p>
        </p:txBody>
      </p:sp>
      <p:pic>
        <p:nvPicPr>
          <p:cNvPr id="111" name="Google Shape;111;p25"/>
          <p:cNvPicPr preferRelativeResize="0"/>
          <p:nvPr/>
        </p:nvPicPr>
        <p:blipFill rotWithShape="1">
          <a:blip r:embed="rId3">
            <a:alphaModFix/>
          </a:blip>
          <a:srcRect l="13513" r="13520"/>
          <a:stretch/>
        </p:blipFill>
        <p:spPr>
          <a:xfrm>
            <a:off x="7028515" y="2512000"/>
            <a:ext cx="1380660" cy="1710650"/>
          </a:xfrm>
          <a:prstGeom prst="rect">
            <a:avLst/>
          </a:prstGeom>
          <a:noFill/>
          <a:ln>
            <a:noFill/>
          </a:ln>
        </p:spPr>
      </p:pic>
      <p:sp>
        <p:nvSpPr>
          <p:cNvPr id="112" name="Google Shape;112;p25"/>
          <p:cNvSpPr txBox="1"/>
          <p:nvPr/>
        </p:nvSpPr>
        <p:spPr>
          <a:xfrm>
            <a:off x="1026100" y="4282400"/>
            <a:ext cx="14844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300">
                <a:solidFill>
                  <a:schemeClr val="lt1"/>
                </a:solidFill>
              </a:rPr>
              <a:t>Atul Ukey</a:t>
            </a:r>
            <a:endParaRPr sz="1600" b="0" u="none" strike="noStrike" cap="none">
              <a:solidFill>
                <a:schemeClr val="lt1"/>
              </a:solidFill>
              <a:latin typeface="Lato"/>
              <a:ea typeface="Lato"/>
              <a:cs typeface="Lato"/>
              <a:sym typeface="Lato"/>
            </a:endParaRPr>
          </a:p>
        </p:txBody>
      </p:sp>
      <p:sp>
        <p:nvSpPr>
          <p:cNvPr id="113" name="Google Shape;113;p25"/>
          <p:cNvSpPr txBox="1"/>
          <p:nvPr/>
        </p:nvSpPr>
        <p:spPr>
          <a:xfrm>
            <a:off x="3847050" y="4394550"/>
            <a:ext cx="14499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300">
                <a:solidFill>
                  <a:schemeClr val="lt1"/>
                </a:solidFill>
              </a:rPr>
              <a:t>Tanish Jain</a:t>
            </a:r>
            <a:endParaRPr sz="1100" b="0" i="1" u="none" strike="noStrike" cap="none">
              <a:solidFill>
                <a:schemeClr val="lt1"/>
              </a:solidFill>
              <a:latin typeface="Arial"/>
              <a:ea typeface="Arial"/>
              <a:cs typeface="Arial"/>
              <a:sym typeface="Arial"/>
            </a:endParaRPr>
          </a:p>
        </p:txBody>
      </p:sp>
      <p:sp>
        <p:nvSpPr>
          <p:cNvPr id="114" name="Google Shape;114;p25"/>
          <p:cNvSpPr txBox="1"/>
          <p:nvPr/>
        </p:nvSpPr>
        <p:spPr>
          <a:xfrm>
            <a:off x="6840300" y="4394550"/>
            <a:ext cx="17571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300">
                <a:solidFill>
                  <a:schemeClr val="lt1"/>
                </a:solidFill>
              </a:rPr>
              <a:t>Sobhan Bhowmick</a:t>
            </a:r>
            <a:r>
              <a:rPr lang="en-GB" sz="1300" b="0" i="0" u="none" strike="noStrike" cap="none">
                <a:solidFill>
                  <a:schemeClr val="lt1"/>
                </a:solidFill>
                <a:latin typeface="Arial"/>
                <a:ea typeface="Arial"/>
                <a:cs typeface="Arial"/>
                <a:sym typeface="Arial"/>
              </a:rPr>
              <a:t> </a:t>
            </a:r>
            <a:endParaRPr sz="1300" b="0" i="1" u="none" strike="noStrike" cap="none">
              <a:solidFill>
                <a:schemeClr val="lt1"/>
              </a:solidFill>
              <a:latin typeface="Arial"/>
              <a:ea typeface="Arial"/>
              <a:cs typeface="Arial"/>
              <a:sym typeface="Arial"/>
            </a:endParaRPr>
          </a:p>
        </p:txBody>
      </p:sp>
      <p:grpSp>
        <p:nvGrpSpPr>
          <p:cNvPr id="115" name="Google Shape;115;p25"/>
          <p:cNvGrpSpPr/>
          <p:nvPr/>
        </p:nvGrpSpPr>
        <p:grpSpPr>
          <a:xfrm>
            <a:off x="823046" y="457078"/>
            <a:ext cx="1890709" cy="997929"/>
            <a:chOff x="629425" y="657325"/>
            <a:chExt cx="2600700" cy="1377975"/>
          </a:xfrm>
        </p:grpSpPr>
        <p:sp>
          <p:nvSpPr>
            <p:cNvPr id="116" name="Google Shape;116;p25"/>
            <p:cNvSpPr/>
            <p:nvPr/>
          </p:nvSpPr>
          <p:spPr>
            <a:xfrm>
              <a:off x="629425" y="657325"/>
              <a:ext cx="2600700" cy="1377975"/>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txBox="1"/>
            <p:nvPr/>
          </p:nvSpPr>
          <p:spPr>
            <a:xfrm>
              <a:off x="857268" y="949851"/>
              <a:ext cx="2145000" cy="7929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500"/>
                <a:t>SKYNET</a:t>
              </a:r>
              <a:endParaRPr sz="1500"/>
            </a:p>
          </p:txBody>
        </p:sp>
      </p:grpSp>
      <p:pic>
        <p:nvPicPr>
          <p:cNvPr id="118" name="Google Shape;118;p25"/>
          <p:cNvPicPr preferRelativeResize="0"/>
          <p:nvPr/>
        </p:nvPicPr>
        <p:blipFill>
          <a:blip r:embed="rId4">
            <a:alphaModFix/>
          </a:blip>
          <a:stretch>
            <a:fillRect/>
          </a:stretch>
        </p:blipFill>
        <p:spPr>
          <a:xfrm>
            <a:off x="1026236" y="2511999"/>
            <a:ext cx="1484339" cy="1710651"/>
          </a:xfrm>
          <a:prstGeom prst="rect">
            <a:avLst/>
          </a:prstGeom>
          <a:noFill/>
          <a:ln>
            <a:noFill/>
          </a:ln>
        </p:spPr>
      </p:pic>
      <p:pic>
        <p:nvPicPr>
          <p:cNvPr id="119" name="Google Shape;119;p25"/>
          <p:cNvPicPr preferRelativeResize="0"/>
          <p:nvPr/>
        </p:nvPicPr>
        <p:blipFill>
          <a:blip r:embed="rId5">
            <a:alphaModFix/>
          </a:blip>
          <a:stretch>
            <a:fillRect/>
          </a:stretch>
        </p:blipFill>
        <p:spPr>
          <a:xfrm>
            <a:off x="3829825" y="2537187"/>
            <a:ext cx="1484349" cy="16602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title" idx="4294967295"/>
          </p:nvPr>
        </p:nvSpPr>
        <p:spPr>
          <a:xfrm>
            <a:off x="311725" y="500925"/>
            <a:ext cx="7038900" cy="565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239316"/>
              <a:buNone/>
            </a:pPr>
            <a:r>
              <a:rPr lang="en-GB"/>
              <a:t>Problem Statement </a:t>
            </a:r>
            <a:endParaRPr sz="1300"/>
          </a:p>
        </p:txBody>
      </p:sp>
      <p:sp>
        <p:nvSpPr>
          <p:cNvPr id="125" name="Google Shape;125;p26"/>
          <p:cNvSpPr txBox="1">
            <a:spLocks noGrp="1"/>
          </p:cNvSpPr>
          <p:nvPr>
            <p:ph type="body" idx="4294967295"/>
          </p:nvPr>
        </p:nvSpPr>
        <p:spPr>
          <a:xfrm>
            <a:off x="311725" y="1066725"/>
            <a:ext cx="7038900" cy="1709100"/>
          </a:xfrm>
          <a:prstGeom prst="rect">
            <a:avLst/>
          </a:prstGeom>
          <a:noFill/>
          <a:ln>
            <a:noFill/>
          </a:ln>
        </p:spPr>
        <p:txBody>
          <a:bodyPr spcFirstLastPara="1" wrap="square" lIns="91425" tIns="91425" rIns="91425" bIns="91425" anchor="t" anchorCtr="0">
            <a:normAutofit/>
          </a:bodyPr>
          <a:lstStyle/>
          <a:p>
            <a:pPr marL="146050" lvl="0" indent="0" algn="l" rtl="0">
              <a:lnSpc>
                <a:spcPct val="115000"/>
              </a:lnSpc>
              <a:spcBef>
                <a:spcPts val="0"/>
              </a:spcBef>
              <a:spcAft>
                <a:spcPts val="0"/>
              </a:spcAft>
              <a:buSzPts val="1300"/>
              <a:buNone/>
            </a:pPr>
            <a:r>
              <a:rPr lang="en-GB" sz="1100"/>
              <a:t>Recent times have witnessed a rise in crimes and suspicious activities, causing concerns about the safety and security of individuals within their homes. The need for an advanced camera surveillance system that can efficiently detect and respond to accidents, criminal, suspicious or anomalous activities around households has become paramount. This project aims to develop a software solution that utilizes modern technologies to address this security challenge. The software will detect unauthorized individuals, identify potentially harmful weapons, and promptly notify homeowners of any unusual activities, enhancing overall safety and peace of mind.</a:t>
            </a:r>
            <a:endParaRPr/>
          </a:p>
        </p:txBody>
      </p:sp>
      <p:sp>
        <p:nvSpPr>
          <p:cNvPr id="126" name="Google Shape;126;p26"/>
          <p:cNvSpPr txBox="1">
            <a:spLocks noGrp="1"/>
          </p:cNvSpPr>
          <p:nvPr>
            <p:ph type="title" idx="4294967295"/>
          </p:nvPr>
        </p:nvSpPr>
        <p:spPr>
          <a:xfrm>
            <a:off x="311725" y="2988075"/>
            <a:ext cx="2303100" cy="38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640" b="1"/>
              <a:t>Assumptions</a:t>
            </a:r>
            <a:endParaRPr sz="1640" b="1"/>
          </a:p>
        </p:txBody>
      </p:sp>
      <p:sp>
        <p:nvSpPr>
          <p:cNvPr id="127" name="Google Shape;127;p26"/>
          <p:cNvSpPr txBox="1"/>
          <p:nvPr/>
        </p:nvSpPr>
        <p:spPr>
          <a:xfrm>
            <a:off x="311725" y="3409650"/>
            <a:ext cx="7982700" cy="1218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chemeClr val="dk1"/>
              </a:buClr>
              <a:buSzPts val="1200"/>
              <a:buChar char="➢"/>
            </a:pPr>
            <a:r>
              <a:rPr lang="en-GB" sz="1200">
                <a:solidFill>
                  <a:schemeClr val="dk1"/>
                </a:solidFill>
              </a:rPr>
              <a:t>Cameras will be strategically placed in and around households for monitoring and security.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Cameras will cover crucial areas to provide a comprehensive view.</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The software requires a reliable internet connection for data transmission.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Users need compatible devices for receiving alerts and notifications.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The software will have a predefined list of authorized individuals for person identification.</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idx="4294967295"/>
          </p:nvPr>
        </p:nvSpPr>
        <p:spPr>
          <a:xfrm>
            <a:off x="457200" y="132325"/>
            <a:ext cx="43734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2120"/>
              <a:t>Our Approach</a:t>
            </a:r>
            <a:endParaRPr sz="2120"/>
          </a:p>
        </p:txBody>
      </p:sp>
      <p:sp>
        <p:nvSpPr>
          <p:cNvPr id="133" name="Google Shape;133;p27"/>
          <p:cNvSpPr txBox="1"/>
          <p:nvPr/>
        </p:nvSpPr>
        <p:spPr>
          <a:xfrm>
            <a:off x="457200" y="527150"/>
            <a:ext cx="4017600" cy="402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300">
                <a:solidFill>
                  <a:schemeClr val="dk1"/>
                </a:solidFill>
                <a:latin typeface="Lato"/>
                <a:ea typeface="Lato"/>
                <a:cs typeface="Lato"/>
                <a:sym typeface="Lato"/>
              </a:rPr>
              <a:t>Intelligent Home Surveillance and Security System</a:t>
            </a:r>
            <a:endParaRPr sz="1300">
              <a:solidFill>
                <a:schemeClr val="dk1"/>
              </a:solidFill>
              <a:latin typeface="Lato"/>
              <a:ea typeface="Lato"/>
              <a:cs typeface="Lato"/>
              <a:sym typeface="Lato"/>
            </a:endParaRPr>
          </a:p>
          <a:p>
            <a:pPr marL="0" lvl="0" indent="0" algn="l" rtl="0">
              <a:lnSpc>
                <a:spcPct val="115000"/>
              </a:lnSpc>
              <a:spcBef>
                <a:spcPts val="1200"/>
              </a:spcBef>
              <a:spcAft>
                <a:spcPts val="0"/>
              </a:spcAft>
              <a:buNone/>
            </a:pPr>
            <a:r>
              <a:rPr lang="en-GB" sz="1100" b="1" i="0" u="none" strike="noStrike" cap="none">
                <a:solidFill>
                  <a:schemeClr val="dk1"/>
                </a:solidFill>
                <a:latin typeface="Arial"/>
                <a:ea typeface="Arial"/>
                <a:cs typeface="Arial"/>
                <a:sym typeface="Arial"/>
              </a:rPr>
              <a:t>Objective:</a:t>
            </a:r>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Enhance home security through real-time monitoring and immediate alerts for potential threats.</a:t>
            </a:r>
            <a:endParaRPr sz="1100">
              <a:solidFill>
                <a:schemeClr val="dk1"/>
              </a:solidFill>
            </a:endParaRPr>
          </a:p>
          <a:p>
            <a:pPr marL="0" marR="0" lvl="0" indent="0" algn="l" rtl="0">
              <a:lnSpc>
                <a:spcPct val="100000"/>
              </a:lnSpc>
              <a:spcBef>
                <a:spcPts val="1200"/>
              </a:spcBef>
              <a:spcAft>
                <a:spcPts val="0"/>
              </a:spcAft>
              <a:buClr>
                <a:srgbClr val="000000"/>
              </a:buClr>
              <a:buSzPts val="1100"/>
              <a:buFont typeface="Arial"/>
              <a:buNone/>
            </a:pPr>
            <a:r>
              <a:rPr lang="en-GB" sz="1100" b="1" i="0" u="none" strike="noStrike" cap="none">
                <a:solidFill>
                  <a:schemeClr val="dk1"/>
                </a:solidFill>
                <a:latin typeface="Arial"/>
                <a:ea typeface="Arial"/>
                <a:cs typeface="Arial"/>
                <a:sym typeface="Arial"/>
              </a:rPr>
              <a:t>Key Features:</a:t>
            </a:r>
            <a:endParaRPr sz="1100" b="1"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Char char="➢"/>
            </a:pPr>
            <a:r>
              <a:rPr lang="en-GB" sz="1100" u="sng">
                <a:solidFill>
                  <a:schemeClr val="dk1"/>
                </a:solidFill>
              </a:rPr>
              <a:t>Real-time Surveillance</a:t>
            </a:r>
            <a:r>
              <a:rPr lang="en-GB" sz="1100">
                <a:solidFill>
                  <a:schemeClr val="dk1"/>
                </a:solidFill>
              </a:rPr>
              <a:t>:The system provides live video feeds for real-time monitoring of the surroundings.</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GB" sz="1100" u="sng">
                <a:solidFill>
                  <a:schemeClr val="dk1"/>
                </a:solidFill>
              </a:rPr>
              <a:t>Facial Recognition</a:t>
            </a:r>
            <a:r>
              <a:rPr lang="en-GB" sz="1100">
                <a:solidFill>
                  <a:schemeClr val="dk1"/>
                </a:solidFill>
              </a:rPr>
              <a:t>:Utilizes facial recognition to verify the identity of individuals approaching the premises.</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GB" sz="1100" u="sng">
                <a:solidFill>
                  <a:schemeClr val="dk1"/>
                </a:solidFill>
              </a:rPr>
              <a:t>Activity Detection</a:t>
            </a:r>
            <a:r>
              <a:rPr lang="en-GB" sz="1100">
                <a:solidFill>
                  <a:schemeClr val="dk1"/>
                </a:solidFill>
              </a:rPr>
              <a:t>:Detects and alerts on various suspicious or criminal activities in the vicinity.</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GB" sz="1100" u="sng">
                <a:solidFill>
                  <a:schemeClr val="dk1"/>
                </a:solidFill>
              </a:rPr>
              <a:t>Weapon Detection</a:t>
            </a:r>
            <a:r>
              <a:rPr lang="en-GB" sz="1100">
                <a:solidFill>
                  <a:schemeClr val="dk1"/>
                </a:solidFill>
              </a:rPr>
              <a:t>:Identifies hazardous weapons in the camera's field of view and promptly notifies the user.</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GB" sz="1100" u="sng">
                <a:solidFill>
                  <a:schemeClr val="dk1"/>
                </a:solidFill>
              </a:rPr>
              <a:t>Alert Notifications</a:t>
            </a:r>
            <a:r>
              <a:rPr lang="en-GB" sz="1100">
                <a:solidFill>
                  <a:schemeClr val="dk1"/>
                </a:solidFill>
              </a:rPr>
              <a:t>:Sends immediate alerts and notifications to the homeowner in case of any detected threat or anomaly or accidents.</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GB" sz="1100" u="sng">
                <a:solidFill>
                  <a:schemeClr val="dk1"/>
                </a:solidFill>
              </a:rPr>
              <a:t>Remote Access</a:t>
            </a:r>
            <a:r>
              <a:rPr lang="en-GB" sz="1100">
                <a:solidFill>
                  <a:schemeClr val="dk1"/>
                </a:solidFill>
              </a:rPr>
              <a:t>:Allows homeowners to monitor their property remotely via a user-friendly interface on their devices.</a:t>
            </a:r>
            <a:endParaRPr sz="1100">
              <a:solidFill>
                <a:schemeClr val="dk1"/>
              </a:solidFill>
            </a:endParaRPr>
          </a:p>
          <a:p>
            <a:pPr marL="0" lvl="0" indent="0" algn="l" rtl="0">
              <a:lnSpc>
                <a:spcPct val="100000"/>
              </a:lnSpc>
              <a:spcBef>
                <a:spcPts val="1000"/>
              </a:spcBef>
              <a:spcAft>
                <a:spcPts val="1000"/>
              </a:spcAft>
              <a:buNone/>
            </a:pPr>
            <a:r>
              <a:rPr lang="en-GB" sz="1100" b="1" i="0" u="none" strike="noStrike" cap="none">
                <a:solidFill>
                  <a:schemeClr val="dk1"/>
                </a:solidFill>
                <a:latin typeface="Arial"/>
                <a:ea typeface="Arial"/>
                <a:cs typeface="Arial"/>
                <a:sym typeface="Arial"/>
              </a:rPr>
              <a:t>Technology Stack:</a:t>
            </a:r>
            <a:r>
              <a:rPr lang="en-GB" sz="1100" b="0" i="0" u="none" strike="noStrike" cap="none">
                <a:solidFill>
                  <a:schemeClr val="dk1"/>
                </a:solidFill>
                <a:latin typeface="Arial"/>
                <a:ea typeface="Arial"/>
                <a:cs typeface="Arial"/>
                <a:sym typeface="Arial"/>
              </a:rPr>
              <a:t>Python, OpenCV, TensorFlow, or PyTorch</a:t>
            </a:r>
            <a:r>
              <a:rPr lang="en-GB" sz="1100">
                <a:solidFill>
                  <a:schemeClr val="dk1"/>
                </a:solidFill>
              </a:rPr>
              <a:t>, LBPHFaceRecognizer, DenseNet, YOLOv8 etc.</a:t>
            </a:r>
            <a:r>
              <a:rPr lang="en-GB"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Lato"/>
              <a:ea typeface="Lato"/>
              <a:cs typeface="Lato"/>
              <a:sym typeface="Lato"/>
            </a:endParaRPr>
          </a:p>
        </p:txBody>
      </p:sp>
      <p:graphicFrame>
        <p:nvGraphicFramePr>
          <p:cNvPr id="134" name="Google Shape;134;p27"/>
          <p:cNvGraphicFramePr/>
          <p:nvPr/>
        </p:nvGraphicFramePr>
        <p:xfrm>
          <a:off x="5209577" y="317556"/>
          <a:ext cx="3000000" cy="3000000"/>
        </p:xfrm>
        <a:graphic>
          <a:graphicData uri="http://schemas.openxmlformats.org/drawingml/2006/table">
            <a:tbl>
              <a:tblPr firstRow="1" bandRow="1">
                <a:noFill/>
                <a:tableStyleId>{77BC50F6-1246-47FF-9BF6-C9C07BA75128}</a:tableStyleId>
              </a:tblPr>
              <a:tblGrid>
                <a:gridCol w="574400">
                  <a:extLst>
                    <a:ext uri="{9D8B030D-6E8A-4147-A177-3AD203B41FA5}">
                      <a16:colId xmlns:a16="http://schemas.microsoft.com/office/drawing/2014/main" val="20000"/>
                    </a:ext>
                  </a:extLst>
                </a:gridCol>
                <a:gridCol w="2757425">
                  <a:extLst>
                    <a:ext uri="{9D8B030D-6E8A-4147-A177-3AD203B41FA5}">
                      <a16:colId xmlns:a16="http://schemas.microsoft.com/office/drawing/2014/main" val="20001"/>
                    </a:ext>
                  </a:extLst>
                </a:gridCol>
              </a:tblGrid>
              <a:tr h="292150">
                <a:tc>
                  <a:txBody>
                    <a:bodyPr/>
                    <a:lstStyle/>
                    <a:p>
                      <a:pPr marL="0" marR="0" lvl="0" indent="0" algn="l" rtl="0">
                        <a:lnSpc>
                          <a:spcPct val="100000"/>
                        </a:lnSpc>
                        <a:spcBef>
                          <a:spcPts val="0"/>
                        </a:spcBef>
                        <a:spcAft>
                          <a:spcPts val="0"/>
                        </a:spcAft>
                        <a:buNone/>
                      </a:pP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GB" sz="1200" b="1" u="none" strike="noStrike" cap="none"/>
                        <a:t>App Logic</a:t>
                      </a:r>
                      <a:endParaRPr/>
                    </a:p>
                  </a:txBody>
                  <a:tcPr marL="91450" marR="91450" marT="45725" marB="45725"/>
                </a:tc>
                <a:extLst>
                  <a:ext uri="{0D108BD9-81ED-4DB2-BD59-A6C34878D82A}">
                    <a16:rowId xmlns:a16="http://schemas.microsoft.com/office/drawing/2014/main" val="10000"/>
                  </a:ext>
                </a:extLst>
              </a:tr>
              <a:tr h="523525">
                <a:tc>
                  <a:txBody>
                    <a:bodyPr/>
                    <a:lstStyle/>
                    <a:p>
                      <a:pPr marL="0" marR="0" lvl="0" indent="0" algn="l" rtl="0">
                        <a:lnSpc>
                          <a:spcPct val="100000"/>
                        </a:lnSpc>
                        <a:spcBef>
                          <a:spcPts val="0"/>
                        </a:spcBef>
                        <a:spcAft>
                          <a:spcPts val="0"/>
                        </a:spcAft>
                        <a:buNone/>
                      </a:pPr>
                      <a:r>
                        <a:rPr lang="en-GB" sz="1100" u="none" strike="noStrike" cap="none"/>
                        <a:t>01</a:t>
                      </a:r>
                      <a:endParaRPr sz="1200" u="none" strike="noStrike" cap="none"/>
                    </a:p>
                  </a:txBody>
                  <a:tcPr marL="91450" marR="91450" marT="45725" marB="45725"/>
                </a:tc>
                <a:tc>
                  <a:txBody>
                    <a:bodyPr/>
                    <a:lstStyle/>
                    <a:p>
                      <a:pPr marL="0" lvl="0" indent="0" algn="l" rtl="0">
                        <a:lnSpc>
                          <a:spcPct val="115000"/>
                        </a:lnSpc>
                        <a:spcBef>
                          <a:spcPts val="1200"/>
                        </a:spcBef>
                        <a:spcAft>
                          <a:spcPts val="1200"/>
                        </a:spcAft>
                        <a:buNone/>
                      </a:pPr>
                      <a:r>
                        <a:rPr lang="en-GB" sz="1100"/>
                        <a:t>Stream and display live camera feeds in the app's designated interface.</a:t>
                      </a:r>
                      <a:endParaRPr sz="1100"/>
                    </a:p>
                  </a:txBody>
                  <a:tcPr marL="91450" marR="91450" marT="45725" marB="45725"/>
                </a:tc>
                <a:extLst>
                  <a:ext uri="{0D108BD9-81ED-4DB2-BD59-A6C34878D82A}">
                    <a16:rowId xmlns:a16="http://schemas.microsoft.com/office/drawing/2014/main" val="10001"/>
                  </a:ext>
                </a:extLst>
              </a:tr>
              <a:tr h="523525">
                <a:tc>
                  <a:txBody>
                    <a:bodyPr/>
                    <a:lstStyle/>
                    <a:p>
                      <a:pPr marL="0" marR="0" lvl="0" indent="0" algn="l" rtl="0">
                        <a:lnSpc>
                          <a:spcPct val="100000"/>
                        </a:lnSpc>
                        <a:spcBef>
                          <a:spcPts val="0"/>
                        </a:spcBef>
                        <a:spcAft>
                          <a:spcPts val="0"/>
                        </a:spcAft>
                        <a:buNone/>
                      </a:pPr>
                      <a:r>
                        <a:rPr lang="en-GB" sz="1100" u="none" strike="noStrike" cap="none"/>
                        <a:t>02</a:t>
                      </a:r>
                      <a:endParaRPr sz="1200" u="none" strike="noStrike" cap="none"/>
                    </a:p>
                  </a:txBody>
                  <a:tcPr marL="91450" marR="91450" marT="45725" marB="45725"/>
                </a:tc>
                <a:tc>
                  <a:txBody>
                    <a:bodyPr/>
                    <a:lstStyle/>
                    <a:p>
                      <a:pPr marL="0" lvl="0" indent="0" algn="l" rtl="0">
                        <a:lnSpc>
                          <a:spcPct val="115000"/>
                        </a:lnSpc>
                        <a:spcBef>
                          <a:spcPts val="1200"/>
                        </a:spcBef>
                        <a:spcAft>
                          <a:spcPts val="1200"/>
                        </a:spcAft>
                        <a:buNone/>
                      </a:pPr>
                      <a:r>
                        <a:rPr lang="en-GB" sz="1100"/>
                        <a:t>Activate facial recognition algorithms to identify individuals in the camera feed.</a:t>
                      </a:r>
                      <a:r>
                        <a:rPr lang="en-GB" sz="1100" u="none" strike="noStrike" cap="none"/>
                        <a:t> </a:t>
                      </a:r>
                      <a:endParaRPr sz="1100" u="none" strike="noStrike" cap="none"/>
                    </a:p>
                  </a:txBody>
                  <a:tcPr marL="91450" marR="91450" marT="45725" marB="45725"/>
                </a:tc>
                <a:extLst>
                  <a:ext uri="{0D108BD9-81ED-4DB2-BD59-A6C34878D82A}">
                    <a16:rowId xmlns:a16="http://schemas.microsoft.com/office/drawing/2014/main" val="10002"/>
                  </a:ext>
                </a:extLst>
              </a:tr>
              <a:tr h="523525">
                <a:tc>
                  <a:txBody>
                    <a:bodyPr/>
                    <a:lstStyle/>
                    <a:p>
                      <a:pPr marL="0" marR="0" lvl="0" indent="0" algn="l" rtl="0">
                        <a:lnSpc>
                          <a:spcPct val="100000"/>
                        </a:lnSpc>
                        <a:spcBef>
                          <a:spcPts val="0"/>
                        </a:spcBef>
                        <a:spcAft>
                          <a:spcPts val="0"/>
                        </a:spcAft>
                        <a:buNone/>
                      </a:pPr>
                      <a:r>
                        <a:rPr lang="en-GB" sz="1100" u="none" strike="noStrike" cap="none"/>
                        <a:t>03</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GB" sz="1100"/>
                        <a:t>Employ machine learning models to analyze the video feed for suspicious activities and hazardous weapons.</a:t>
                      </a:r>
                      <a:endParaRPr sz="1100" u="none" strike="noStrike" cap="none"/>
                    </a:p>
                  </a:txBody>
                  <a:tcPr marL="91450" marR="91450" marT="45725" marB="45725"/>
                </a:tc>
                <a:extLst>
                  <a:ext uri="{0D108BD9-81ED-4DB2-BD59-A6C34878D82A}">
                    <a16:rowId xmlns:a16="http://schemas.microsoft.com/office/drawing/2014/main" val="10003"/>
                  </a:ext>
                </a:extLst>
              </a:tr>
              <a:tr h="523525">
                <a:tc>
                  <a:txBody>
                    <a:bodyPr/>
                    <a:lstStyle/>
                    <a:p>
                      <a:pPr marL="0" marR="0" lvl="0" indent="0" algn="l" rtl="0">
                        <a:lnSpc>
                          <a:spcPct val="100000"/>
                        </a:lnSpc>
                        <a:spcBef>
                          <a:spcPts val="0"/>
                        </a:spcBef>
                        <a:spcAft>
                          <a:spcPts val="0"/>
                        </a:spcAft>
                        <a:buNone/>
                      </a:pPr>
                      <a:r>
                        <a:rPr lang="en-GB" sz="1100" u="none" strike="noStrike" cap="none"/>
                        <a:t>04</a:t>
                      </a:r>
                      <a:endParaRPr sz="1200" u="none" strike="noStrike" cap="none"/>
                    </a:p>
                  </a:txBody>
                  <a:tcPr marL="91450" marR="91450" marT="45725" marB="45725"/>
                </a:tc>
                <a:tc>
                  <a:txBody>
                    <a:bodyPr/>
                    <a:lstStyle/>
                    <a:p>
                      <a:pPr marL="0" lvl="0" indent="0" algn="l" rtl="0">
                        <a:lnSpc>
                          <a:spcPct val="115000"/>
                        </a:lnSpc>
                        <a:spcBef>
                          <a:spcPts val="1200"/>
                        </a:spcBef>
                        <a:spcAft>
                          <a:spcPts val="1200"/>
                        </a:spcAft>
                        <a:buNone/>
                      </a:pPr>
                      <a:r>
                        <a:rPr lang="en-GB" sz="1100"/>
                        <a:t>Generate and send detailed alerts specifying the detected activity or weapon to the user.</a:t>
                      </a:r>
                      <a:endParaRPr sz="1100"/>
                    </a:p>
                  </a:txBody>
                  <a:tcPr marL="91450" marR="91450" marT="45725" marB="45725"/>
                </a:tc>
                <a:extLst>
                  <a:ext uri="{0D108BD9-81ED-4DB2-BD59-A6C34878D82A}">
                    <a16:rowId xmlns:a16="http://schemas.microsoft.com/office/drawing/2014/main" val="10004"/>
                  </a:ext>
                </a:extLst>
              </a:tr>
              <a:tr h="523525">
                <a:tc>
                  <a:txBody>
                    <a:bodyPr/>
                    <a:lstStyle/>
                    <a:p>
                      <a:pPr marL="0" marR="0" lvl="0" indent="0" algn="l" rtl="0">
                        <a:lnSpc>
                          <a:spcPct val="100000"/>
                        </a:lnSpc>
                        <a:spcBef>
                          <a:spcPts val="0"/>
                        </a:spcBef>
                        <a:spcAft>
                          <a:spcPts val="0"/>
                        </a:spcAft>
                        <a:buNone/>
                      </a:pPr>
                      <a:r>
                        <a:rPr lang="en-GB" sz="1100" u="none" strike="noStrike" cap="none"/>
                        <a:t>05</a:t>
                      </a:r>
                      <a:endParaRPr sz="1200" u="none" strike="noStrike" cap="none"/>
                    </a:p>
                  </a:txBody>
                  <a:tcPr marL="91450" marR="91450" marT="45725" marB="45725"/>
                </a:tc>
                <a:tc>
                  <a:txBody>
                    <a:bodyPr/>
                    <a:lstStyle/>
                    <a:p>
                      <a:pPr marL="0" lvl="0" indent="0" algn="l" rtl="0">
                        <a:lnSpc>
                          <a:spcPct val="115000"/>
                        </a:lnSpc>
                        <a:spcBef>
                          <a:spcPts val="1200"/>
                        </a:spcBef>
                        <a:spcAft>
                          <a:spcPts val="1200"/>
                        </a:spcAft>
                        <a:buNone/>
                      </a:pPr>
                      <a:r>
                        <a:rPr lang="en-GB" sz="1100"/>
                        <a:t>Log all detected events, alerts, and user interactions for future reference and analysis.</a:t>
                      </a:r>
                      <a:endParaRPr sz="1100" u="none" strike="noStrike" cap="none"/>
                    </a:p>
                  </a:txBody>
                  <a:tcPr marL="91450" marR="91450" marT="45725" marB="45725"/>
                </a:tc>
                <a:extLst>
                  <a:ext uri="{0D108BD9-81ED-4DB2-BD59-A6C34878D82A}">
                    <a16:rowId xmlns:a16="http://schemas.microsoft.com/office/drawing/2014/main" val="10005"/>
                  </a:ext>
                </a:extLst>
              </a:tr>
              <a:tr h="523525">
                <a:tc>
                  <a:txBody>
                    <a:bodyPr/>
                    <a:lstStyle/>
                    <a:p>
                      <a:pPr marL="0" marR="0" lvl="0" indent="0" algn="l" rtl="0">
                        <a:lnSpc>
                          <a:spcPct val="100000"/>
                        </a:lnSpc>
                        <a:spcBef>
                          <a:spcPts val="0"/>
                        </a:spcBef>
                        <a:spcAft>
                          <a:spcPts val="0"/>
                        </a:spcAft>
                        <a:buNone/>
                      </a:pPr>
                      <a:r>
                        <a:rPr lang="en-GB" sz="1100" u="none" strike="noStrike" cap="none"/>
                        <a:t>06</a:t>
                      </a:r>
                      <a:endParaRPr sz="1200" u="none" strike="noStrike" cap="none"/>
                    </a:p>
                  </a:txBody>
                  <a:tcPr marL="91450" marR="91450" marT="45725" marB="45725"/>
                </a:tc>
                <a:tc>
                  <a:txBody>
                    <a:bodyPr/>
                    <a:lstStyle/>
                    <a:p>
                      <a:pPr marL="0" lvl="0" indent="0" algn="l" rtl="0">
                        <a:lnSpc>
                          <a:spcPct val="115000"/>
                        </a:lnSpc>
                        <a:spcBef>
                          <a:spcPts val="1200"/>
                        </a:spcBef>
                        <a:spcAft>
                          <a:spcPts val="1200"/>
                        </a:spcAft>
                        <a:buNone/>
                      </a:pPr>
                      <a:r>
                        <a:rPr lang="en-GB" sz="1100"/>
                        <a:t>Enable remote access to the surveillance system via a secure connection.</a:t>
                      </a:r>
                      <a:endParaRPr sz="1100"/>
                    </a:p>
                  </a:txBody>
                  <a:tcPr marL="91450" marR="91450" marT="45725" marB="45725"/>
                </a:tc>
                <a:extLst>
                  <a:ext uri="{0D108BD9-81ED-4DB2-BD59-A6C34878D82A}">
                    <a16:rowId xmlns:a16="http://schemas.microsoft.com/office/drawing/2014/main" val="10006"/>
                  </a:ext>
                </a:extLst>
              </a:tr>
              <a:tr h="523525">
                <a:tc>
                  <a:txBody>
                    <a:bodyPr/>
                    <a:lstStyle/>
                    <a:p>
                      <a:pPr marL="0" marR="0" lvl="0" indent="0" algn="l" rtl="0">
                        <a:lnSpc>
                          <a:spcPct val="100000"/>
                        </a:lnSpc>
                        <a:spcBef>
                          <a:spcPts val="0"/>
                        </a:spcBef>
                        <a:spcAft>
                          <a:spcPts val="0"/>
                        </a:spcAft>
                        <a:buNone/>
                      </a:pPr>
                      <a:r>
                        <a:rPr lang="en-GB" sz="1100" u="none" strike="noStrike" cap="none"/>
                        <a:t>07</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GB" sz="1100"/>
                        <a:t>Provide options for the user to take appropriate actions (e.g., call authorities, sound alarms, or dismiss non-critical alerts).</a:t>
                      </a:r>
                      <a:endParaRPr sz="1100" u="none" strike="noStrike" cap="none"/>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8"/>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Details about the models</a:t>
            </a:r>
            <a:endParaRPr/>
          </a:p>
        </p:txBody>
      </p:sp>
      <p:graphicFrame>
        <p:nvGraphicFramePr>
          <p:cNvPr id="140" name="Google Shape;140;p28"/>
          <p:cNvGraphicFramePr/>
          <p:nvPr/>
        </p:nvGraphicFramePr>
        <p:xfrm>
          <a:off x="247075" y="1354600"/>
          <a:ext cx="3000000" cy="3000000"/>
        </p:xfrm>
        <a:graphic>
          <a:graphicData uri="http://schemas.openxmlformats.org/drawingml/2006/table">
            <a:tbl>
              <a:tblPr>
                <a:noFill/>
                <a:tableStyleId>{77BC50F6-1246-47FF-9BF6-C9C07BA75128}</a:tableStyleId>
              </a:tblPr>
              <a:tblGrid>
                <a:gridCol w="1070000">
                  <a:extLst>
                    <a:ext uri="{9D8B030D-6E8A-4147-A177-3AD203B41FA5}">
                      <a16:colId xmlns:a16="http://schemas.microsoft.com/office/drawing/2014/main" val="20000"/>
                    </a:ext>
                  </a:extLst>
                </a:gridCol>
                <a:gridCol w="1070000">
                  <a:extLst>
                    <a:ext uri="{9D8B030D-6E8A-4147-A177-3AD203B41FA5}">
                      <a16:colId xmlns:a16="http://schemas.microsoft.com/office/drawing/2014/main" val="20001"/>
                    </a:ext>
                  </a:extLst>
                </a:gridCol>
                <a:gridCol w="1070000">
                  <a:extLst>
                    <a:ext uri="{9D8B030D-6E8A-4147-A177-3AD203B41FA5}">
                      <a16:colId xmlns:a16="http://schemas.microsoft.com/office/drawing/2014/main" val="20002"/>
                    </a:ext>
                  </a:extLst>
                </a:gridCol>
                <a:gridCol w="1157675">
                  <a:extLst>
                    <a:ext uri="{9D8B030D-6E8A-4147-A177-3AD203B41FA5}">
                      <a16:colId xmlns:a16="http://schemas.microsoft.com/office/drawing/2014/main" val="20003"/>
                    </a:ext>
                  </a:extLst>
                </a:gridCol>
                <a:gridCol w="1281325">
                  <a:extLst>
                    <a:ext uri="{9D8B030D-6E8A-4147-A177-3AD203B41FA5}">
                      <a16:colId xmlns:a16="http://schemas.microsoft.com/office/drawing/2014/main" val="20004"/>
                    </a:ext>
                  </a:extLst>
                </a:gridCol>
                <a:gridCol w="1787925">
                  <a:extLst>
                    <a:ext uri="{9D8B030D-6E8A-4147-A177-3AD203B41FA5}">
                      <a16:colId xmlns:a16="http://schemas.microsoft.com/office/drawing/2014/main" val="20005"/>
                    </a:ext>
                  </a:extLst>
                </a:gridCol>
                <a:gridCol w="1340950">
                  <a:extLst>
                    <a:ext uri="{9D8B030D-6E8A-4147-A177-3AD203B41FA5}">
                      <a16:colId xmlns:a16="http://schemas.microsoft.com/office/drawing/2014/main" val="20006"/>
                    </a:ext>
                  </a:extLst>
                </a:gridCol>
              </a:tblGrid>
              <a:tr h="6299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Model Name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Model Type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Framework</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Input Format and Shape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Output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Custom Tweaks</a:t>
                      </a:r>
                      <a:endParaRPr sz="1400" u="none" strike="noStrike" cap="none"/>
                    </a:p>
                  </a:txBody>
                  <a:tcPr marL="91425" marR="91425" marT="91425" marB="91425"/>
                </a:tc>
                <a:extLst>
                  <a:ext uri="{0D108BD9-81ED-4DB2-BD59-A6C34878D82A}">
                    <a16:rowId xmlns:a16="http://schemas.microsoft.com/office/drawing/2014/main" val="10000"/>
                  </a:ext>
                </a:extLst>
              </a:tr>
              <a:tr h="9810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Primary Model Architecture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a:t>DenseNet</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en-GB"/>
                        <a:t>Classification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a:t>tensorflow-keras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NCHW </a:t>
                      </a:r>
                      <a:endParaRPr/>
                    </a:p>
                    <a:p>
                      <a:pPr marL="0" marR="0" lvl="0" indent="0" algn="l" rtl="0">
                        <a:lnSpc>
                          <a:spcPct val="100000"/>
                        </a:lnSpc>
                        <a:spcBef>
                          <a:spcPts val="0"/>
                        </a:spcBef>
                        <a:spcAft>
                          <a:spcPts val="0"/>
                        </a:spcAft>
                        <a:buClr>
                          <a:srgbClr val="000000"/>
                        </a:buClr>
                        <a:buSzPts val="1400"/>
                        <a:buFont typeface="Arial"/>
                        <a:buNone/>
                      </a:pPr>
                      <a:r>
                        <a:rPr lang="en-GB" sz="1400" u="none" strike="noStrike" cap="none"/>
                        <a:t>1 x 3 x </a:t>
                      </a:r>
                      <a:r>
                        <a:rPr lang="en-GB"/>
                        <a:t>224</a:t>
                      </a:r>
                      <a:r>
                        <a:rPr lang="en-GB" sz="1400" u="none" strike="noStrike" cap="none"/>
                        <a:t>x </a:t>
                      </a:r>
                      <a:r>
                        <a:rPr lang="en-GB"/>
                        <a:t>224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a:t>Class detected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a:t>Try to add maximum number of classes.</a:t>
                      </a:r>
                      <a:endParaRPr sz="1400" u="none" strike="noStrike" cap="none"/>
                    </a:p>
                  </a:txBody>
                  <a:tcPr marL="91425" marR="91425" marT="91425" marB="91425"/>
                </a:tc>
                <a:extLst>
                  <a:ext uri="{0D108BD9-81ED-4DB2-BD59-A6C34878D82A}">
                    <a16:rowId xmlns:a16="http://schemas.microsoft.com/office/drawing/2014/main" val="10001"/>
                  </a:ext>
                </a:extLst>
              </a:tr>
              <a:tr h="981050">
                <a:tc>
                  <a:txBody>
                    <a:bodyPr/>
                    <a:lstStyle/>
                    <a:p>
                      <a:pPr marL="0" lvl="0" indent="0" algn="l" rtl="0">
                        <a:spcBef>
                          <a:spcPts val="0"/>
                        </a:spcBef>
                        <a:spcAft>
                          <a:spcPts val="0"/>
                        </a:spcAft>
                        <a:buNone/>
                      </a:pPr>
                      <a:r>
                        <a:rPr lang="en-GB"/>
                        <a:t>Primary Model Architecture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GB"/>
                        <a:t>YOLOv8</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None/>
                      </a:pPr>
                      <a:r>
                        <a:rPr lang="en-GB"/>
                        <a:t>Detection</a:t>
                      </a:r>
                      <a:endParaRPr/>
                    </a:p>
                  </a:txBody>
                  <a:tcPr marL="91425" marR="91425" marT="91425" marB="91425"/>
                </a:tc>
                <a:tc>
                  <a:txBody>
                    <a:bodyPr/>
                    <a:lstStyle/>
                    <a:p>
                      <a:pPr marL="0" marR="0" lvl="0" indent="0" algn="l" rtl="0">
                        <a:lnSpc>
                          <a:spcPct val="100000"/>
                        </a:lnSpc>
                        <a:spcBef>
                          <a:spcPts val="0"/>
                        </a:spcBef>
                        <a:spcAft>
                          <a:spcPts val="0"/>
                        </a:spcAft>
                        <a:buNone/>
                      </a:pPr>
                      <a:r>
                        <a:rPr lang="en-GB"/>
                        <a:t>Pytorch</a:t>
                      </a:r>
                      <a:endParaRPr/>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a:t>NCHW </a:t>
                      </a:r>
                      <a:endParaRPr/>
                    </a:p>
                    <a:p>
                      <a:pPr marL="0" lvl="0" indent="0" algn="l" rtl="0">
                        <a:spcBef>
                          <a:spcPts val="0"/>
                        </a:spcBef>
                        <a:spcAft>
                          <a:spcPts val="0"/>
                        </a:spcAft>
                        <a:buClr>
                          <a:srgbClr val="000000"/>
                        </a:buClr>
                        <a:buSzPts val="1400"/>
                        <a:buFont typeface="Arial"/>
                        <a:buNone/>
                      </a:pPr>
                      <a:r>
                        <a:rPr lang="en-GB"/>
                        <a:t>1 x 3 x 224x 224</a:t>
                      </a:r>
                      <a:endParaRPr/>
                    </a:p>
                  </a:txBody>
                  <a:tcPr marL="91425" marR="91425" marT="91425" marB="91425"/>
                </a:tc>
                <a:tc>
                  <a:txBody>
                    <a:bodyPr/>
                    <a:lstStyle/>
                    <a:p>
                      <a:pPr marL="0" marR="0" lvl="0" indent="0" algn="l" rtl="0">
                        <a:lnSpc>
                          <a:spcPct val="100000"/>
                        </a:lnSpc>
                        <a:spcBef>
                          <a:spcPts val="0"/>
                        </a:spcBef>
                        <a:spcAft>
                          <a:spcPts val="0"/>
                        </a:spcAft>
                        <a:buNone/>
                      </a:pPr>
                      <a:r>
                        <a:rPr lang="en-GB"/>
                        <a:t>Anchor free</a:t>
                      </a:r>
                      <a:endParaRPr/>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a:t>Try to add maximum number of classes.</a:t>
                      </a:r>
                      <a:endParaRPr/>
                    </a:p>
                  </a:txBody>
                  <a:tcPr marL="91425" marR="91425" marT="91425" marB="91425"/>
                </a:tc>
                <a:extLst>
                  <a:ext uri="{0D108BD9-81ED-4DB2-BD59-A6C34878D82A}">
                    <a16:rowId xmlns:a16="http://schemas.microsoft.com/office/drawing/2014/main" val="10002"/>
                  </a:ext>
                </a:extLst>
              </a:tr>
              <a:tr h="981050">
                <a:tc>
                  <a:txBody>
                    <a:bodyPr/>
                    <a:lstStyle/>
                    <a:p>
                      <a:pPr marL="0" lvl="0" indent="0" algn="l" rtl="0">
                        <a:spcBef>
                          <a:spcPts val="0"/>
                        </a:spcBef>
                        <a:spcAft>
                          <a:spcPts val="0"/>
                        </a:spcAft>
                        <a:buClr>
                          <a:srgbClr val="000000"/>
                        </a:buClr>
                        <a:buSzPts val="1400"/>
                        <a:buFont typeface="Arial"/>
                        <a:buNone/>
                      </a:pPr>
                      <a:r>
                        <a:rPr lang="en-GB"/>
                        <a:t>Secondary Model Architecture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GB"/>
                        <a:t>LBPHFaceRecognizer</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None/>
                      </a:pPr>
                      <a:r>
                        <a:rPr lang="en-GB"/>
                        <a:t>Face Recognizer</a:t>
                      </a:r>
                      <a:endParaRPr/>
                    </a:p>
                  </a:txBody>
                  <a:tcPr marL="91425" marR="91425" marT="91425" marB="91425"/>
                </a:tc>
                <a:tc>
                  <a:txBody>
                    <a:bodyPr/>
                    <a:lstStyle/>
                    <a:p>
                      <a:pPr marL="0" marR="0" lvl="0" indent="0" algn="l" rtl="0">
                        <a:lnSpc>
                          <a:spcPct val="100000"/>
                        </a:lnSpc>
                        <a:spcBef>
                          <a:spcPts val="0"/>
                        </a:spcBef>
                        <a:spcAft>
                          <a:spcPts val="0"/>
                        </a:spcAft>
                        <a:buNone/>
                      </a:pPr>
                      <a:r>
                        <a:rPr lang="en-GB"/>
                        <a:t>OpenCV</a:t>
                      </a:r>
                      <a:endParaRPr/>
                    </a:p>
                  </a:txBody>
                  <a:tcPr marL="91425" marR="91425" marT="91425" marB="91425"/>
                </a:tc>
                <a:tc>
                  <a:txBody>
                    <a:bodyPr/>
                    <a:lstStyle/>
                    <a:p>
                      <a:pPr marL="0" marR="0" lvl="0" indent="0" algn="l" rtl="0">
                        <a:lnSpc>
                          <a:spcPct val="100000"/>
                        </a:lnSpc>
                        <a:spcBef>
                          <a:spcPts val="0"/>
                        </a:spcBef>
                        <a:spcAft>
                          <a:spcPts val="0"/>
                        </a:spcAft>
                        <a:buNone/>
                      </a:pPr>
                      <a:r>
                        <a:rPr lang="en-GB"/>
                        <a:t>1 x 3 x 100 x 100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None/>
                      </a:pPr>
                      <a:r>
                        <a:rPr lang="en-GB"/>
                        <a:t>Binary output</a:t>
                      </a:r>
                      <a:endParaRPr/>
                    </a:p>
                  </a:txBody>
                  <a:tcPr marL="91425" marR="91425" marT="91425" marB="91425"/>
                </a:tc>
                <a:tc>
                  <a:txBody>
                    <a:bodyPr/>
                    <a:lstStyle/>
                    <a:p>
                      <a:pPr marL="0" marR="0" lvl="0" indent="0" algn="l" rtl="0">
                        <a:lnSpc>
                          <a:spcPct val="100000"/>
                        </a:lnSpc>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a:t>PPE In Action</a:t>
            </a:r>
            <a:endParaRPr/>
          </a:p>
        </p:txBody>
      </p:sp>
      <p:pic>
        <p:nvPicPr>
          <p:cNvPr id="146" name="Google Shape;146;p29"/>
          <p:cNvPicPr preferRelativeResize="0"/>
          <p:nvPr/>
        </p:nvPicPr>
        <p:blipFill>
          <a:blip r:embed="rId3">
            <a:alphaModFix/>
          </a:blip>
          <a:stretch>
            <a:fillRect/>
          </a:stretch>
        </p:blipFill>
        <p:spPr>
          <a:xfrm>
            <a:off x="797520" y="1369136"/>
            <a:ext cx="3132625" cy="1539664"/>
          </a:xfrm>
          <a:prstGeom prst="rect">
            <a:avLst/>
          </a:prstGeom>
          <a:noFill/>
          <a:ln>
            <a:noFill/>
          </a:ln>
        </p:spPr>
      </p:pic>
      <p:pic>
        <p:nvPicPr>
          <p:cNvPr id="147" name="Google Shape;147;p29"/>
          <p:cNvPicPr preferRelativeResize="0"/>
          <p:nvPr/>
        </p:nvPicPr>
        <p:blipFill>
          <a:blip r:embed="rId4">
            <a:alphaModFix/>
          </a:blip>
          <a:stretch>
            <a:fillRect/>
          </a:stretch>
        </p:blipFill>
        <p:spPr>
          <a:xfrm>
            <a:off x="2338338" y="3312001"/>
            <a:ext cx="1566313" cy="1402608"/>
          </a:xfrm>
          <a:prstGeom prst="rect">
            <a:avLst/>
          </a:prstGeom>
          <a:noFill/>
          <a:ln>
            <a:noFill/>
          </a:ln>
        </p:spPr>
      </p:pic>
      <p:pic>
        <p:nvPicPr>
          <p:cNvPr id="148" name="Google Shape;148;p29"/>
          <p:cNvPicPr preferRelativeResize="0"/>
          <p:nvPr/>
        </p:nvPicPr>
        <p:blipFill>
          <a:blip r:embed="rId5">
            <a:alphaModFix/>
          </a:blip>
          <a:stretch>
            <a:fillRect/>
          </a:stretch>
        </p:blipFill>
        <p:spPr>
          <a:xfrm>
            <a:off x="888813" y="3312000"/>
            <a:ext cx="1321588" cy="1393473"/>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F44444BB-2975-7CF2-2149-22E269FF414A}"/>
              </a:ext>
            </a:extLst>
          </p:cNvPr>
          <p:cNvPicPr>
            <a:picLocks noChangeAspect="1"/>
          </p:cNvPicPr>
          <p:nvPr/>
        </p:nvPicPr>
        <p:blipFill>
          <a:blip r:embed="rId6"/>
          <a:stretch>
            <a:fillRect/>
          </a:stretch>
        </p:blipFill>
        <p:spPr>
          <a:xfrm>
            <a:off x="4348800" y="1503137"/>
            <a:ext cx="2139825" cy="1700863"/>
          </a:xfrm>
          <a:prstGeom prst="rect">
            <a:avLst/>
          </a:prstGeom>
        </p:spPr>
      </p:pic>
      <p:pic>
        <p:nvPicPr>
          <p:cNvPr id="5" name="Picture 4" descr="A person standing in a room">
            <a:extLst>
              <a:ext uri="{FF2B5EF4-FFF2-40B4-BE49-F238E27FC236}">
                <a16:creationId xmlns:a16="http://schemas.microsoft.com/office/drawing/2014/main" id="{E83AA76B-129E-EF07-E9BD-B862444B6E33}"/>
              </a:ext>
            </a:extLst>
          </p:cNvPr>
          <p:cNvPicPr>
            <a:picLocks noChangeAspect="1"/>
          </p:cNvPicPr>
          <p:nvPr/>
        </p:nvPicPr>
        <p:blipFill>
          <a:blip r:embed="rId7"/>
          <a:stretch>
            <a:fillRect/>
          </a:stretch>
        </p:blipFill>
        <p:spPr>
          <a:xfrm>
            <a:off x="6915893" y="1503138"/>
            <a:ext cx="1976108" cy="1700862"/>
          </a:xfrm>
          <a:prstGeom prst="rect">
            <a:avLst/>
          </a:prstGeom>
        </p:spPr>
      </p:pic>
      <p:sp>
        <p:nvSpPr>
          <p:cNvPr id="11" name="TextBox 10">
            <a:extLst>
              <a:ext uri="{FF2B5EF4-FFF2-40B4-BE49-F238E27FC236}">
                <a16:creationId xmlns:a16="http://schemas.microsoft.com/office/drawing/2014/main" id="{136CFAA3-528F-2C6E-E85E-79CF81344139}"/>
              </a:ext>
            </a:extLst>
          </p:cNvPr>
          <p:cNvSpPr txBox="1"/>
          <p:nvPr/>
        </p:nvSpPr>
        <p:spPr>
          <a:xfrm>
            <a:off x="4348800" y="3754326"/>
            <a:ext cx="4629600" cy="738664"/>
          </a:xfrm>
          <a:prstGeom prst="rect">
            <a:avLst/>
          </a:prstGeom>
          <a:noFill/>
        </p:spPr>
        <p:txBody>
          <a:bodyPr wrap="square">
            <a:spAutoFit/>
          </a:bodyPr>
          <a:lstStyle/>
          <a:p>
            <a:r>
              <a:rPr lang="en-IN" dirty="0">
                <a:solidFill>
                  <a:srgbClr val="FF0000"/>
                </a:solidFill>
              </a:rPr>
              <a:t>Link to the video</a:t>
            </a:r>
            <a:r>
              <a:rPr lang="en-IN" dirty="0"/>
              <a:t>:- https://github.com/sbhowmick1204/demo_video_Skynet.git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0"/>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GB" sz="4800"/>
              <a:t>Thank You</a:t>
            </a:r>
            <a:endParaRPr sz="4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593</Words>
  <Application>Microsoft Office PowerPoint</Application>
  <PresentationFormat>On-screen Show (16:9)</PresentationFormat>
  <Paragraphs>73</Paragraphs>
  <Slides>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Merriweather</vt:lpstr>
      <vt:lpstr>Roboto</vt:lpstr>
      <vt:lpstr>Lato</vt:lpstr>
      <vt:lpstr>Arial</vt:lpstr>
      <vt:lpstr>Simple Light</vt:lpstr>
      <vt:lpstr>Paradigm</vt:lpstr>
      <vt:lpstr>Meet The Team</vt:lpstr>
      <vt:lpstr>Problem Statement </vt:lpstr>
      <vt:lpstr>Our Approach</vt:lpstr>
      <vt:lpstr>Details about the models</vt:lpstr>
      <vt:lpstr>PPE In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Team</dc:title>
  <cp:lastModifiedBy>Smita</cp:lastModifiedBy>
  <cp:revision>1</cp:revision>
  <dcterms:modified xsi:type="dcterms:W3CDTF">2023-10-11T06:45:23Z</dcterms:modified>
</cp:coreProperties>
</file>